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59" r:id="rId6"/>
    <p:sldId id="266" r:id="rId7"/>
    <p:sldId id="268" r:id="rId8"/>
    <p:sldId id="267" r:id="rId9"/>
    <p:sldId id="260" r:id="rId10"/>
    <p:sldId id="263" r:id="rId11"/>
    <p:sldId id="262" r:id="rId12"/>
    <p:sldId id="26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3"/>
    <p:restoredTop sz="80102"/>
  </p:normalViewPr>
  <p:slideViewPr>
    <p:cSldViewPr snapToGrid="0" snapToObjects="1">
      <p:cViewPr>
        <p:scale>
          <a:sx n="85" d="100"/>
          <a:sy n="85" d="100"/>
        </p:scale>
        <p:origin x="9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C033-AA47-6442-BF21-60F373415C52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3001A-A06B-5C4D-8935-3B7A63FE1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65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大组件：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、解决特定的业务域问题；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、该业务域下，完整功能闭环；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、能快速接入应用系统，承担应用功能；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、必要时与其他组件平滑合体；（能独立部署、能合体部署）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5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为什么用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做“大”之意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每个业务组件都具有微服务（</a:t>
            </a:r>
            <a:r>
              <a:rPr kumimoji="1" lang="en-US" altLang="zh-CN" dirty="0" smtClean="0"/>
              <a:t>Micro-service</a:t>
            </a:r>
            <a:r>
              <a:rPr kumimoji="1" lang="zh-CN" altLang="en-US" dirty="0" smtClean="0"/>
              <a:t>）的特性，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微服务是一个独立的完整的服务实体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大业务组件中的“大”字，表述的是功能的齐全，且边界完整，故使用 </a:t>
            </a:r>
            <a:r>
              <a:rPr kumimoji="1" lang="en-US" altLang="zh-CN" dirty="0" smtClean="0"/>
              <a:t>Micro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——</a:t>
            </a:r>
            <a:r>
              <a:rPr kumimoji="1" lang="zh-CN" altLang="en-US" baseline="0" dirty="0" smtClean="0"/>
              <a:t> 微业务组件 也是可以的。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7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技术体系：支撑整个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系统架构所采用的技术、分类为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、前端技术，前后端分离，负责</a:t>
            </a:r>
            <a:r>
              <a:rPr kumimoji="1" lang="en-US" altLang="zh-CN" dirty="0" smtClean="0"/>
              <a:t>UI&amp;UE</a:t>
            </a:r>
            <a:r>
              <a:rPr kumimoji="1" lang="zh-CN" altLang="en-US" dirty="0" smtClean="0"/>
              <a:t>，具有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特性，能完整的表现展现和交互业务逻辑；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、后端技术，前后端分离，负责业务逻辑实现，具有微服务、分布式特性，通过</a:t>
            </a:r>
            <a:r>
              <a:rPr kumimoji="1" lang="en-US" altLang="zh-CN" dirty="0" smtClean="0"/>
              <a:t>scaffold</a:t>
            </a:r>
            <a:r>
              <a:rPr kumimoji="1" lang="zh-CN" altLang="en-US" dirty="0" smtClean="0"/>
              <a:t>以大业务组件的方式存在；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、开发阶段技术，统一和规范基于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的开发套路，减轻技术框架的搭建成本，更专注业务逻辑的开发和实现；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、运行阶段技术体系，以标准的方式做应用的生产运维，包括从发布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部署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监控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运行治理 </a:t>
            </a:r>
            <a:r>
              <a:rPr kumimoji="1" lang="en-US" altLang="zh-CN" dirty="0" smtClean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停用 完整的应用系统生命周期的管理能力；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 smtClean="0">
                <a:sym typeface="Wingdings"/>
              </a:rPr>
              <a:t>Scaffold</a:t>
            </a:r>
            <a:r>
              <a:rPr kumimoji="1" lang="zh-CN" altLang="en-US" dirty="0" smtClean="0">
                <a:sym typeface="Wingdings"/>
              </a:rPr>
              <a:t>：</a:t>
            </a:r>
            <a:r>
              <a:rPr kumimoji="1" lang="en-US" altLang="zh-CN" dirty="0" smtClean="0">
                <a:sym typeface="Wingdings"/>
              </a:rPr>
              <a:t>Tools</a:t>
            </a:r>
            <a:r>
              <a:rPr kumimoji="1" lang="zh-CN" altLang="en-US" dirty="0" smtClean="0">
                <a:sym typeface="Wingdings"/>
              </a:rPr>
              <a:t>架构中的各种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4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3001A-A06B-5C4D-8935-3B7A63FE17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18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43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4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0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8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8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51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9E60-3214-2F41-ACCF-AEC623AAE7E9}" type="datetimeFigureOut">
              <a:rPr kumimoji="1" lang="zh-CN" altLang="en-US" smtClean="0"/>
              <a:t>18/2/24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BA69-FAFC-E245-8DDE-BEE858FC45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实践、思考、积累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快乐工作、用心生活！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后端：程振明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思考：流水服务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、思考：从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BRONS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拆出哪些 大组件！？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、补：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spirng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boot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spring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cloud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知识；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周世豪、姜沂呈、李俊华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1、实践SpringBoot、SpringCloud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学习并理解概念：前－后分离、微服务；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Arial" charset="0"/>
              </a:rPr>
              <a:t>学习前端Angular会coding，Angular理解概念和入门例子</a:t>
            </a:r>
            <a:r>
              <a:rPr lang="zh-CN" altLang="zh-CN" dirty="0" smtClean="0">
                <a:solidFill>
                  <a:schemeClr val="bg1"/>
                </a:solidFill>
                <a:latin typeface="Arial" charset="0"/>
              </a:rPr>
              <a:t>；</a:t>
            </a:r>
            <a:endParaRPr lang="en-US" altLang="zh-CN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前端：汪波、王星名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前提：以实现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／</a:t>
            </a:r>
            <a:r>
              <a:rPr lang="en-US" altLang="zh-CN" dirty="0" err="1" smtClean="0"/>
              <a:t>keppel</a:t>
            </a:r>
            <a:r>
              <a:rPr lang="zh-CN" altLang="en-US" dirty="0" smtClean="0"/>
              <a:t>／超柜为</a:t>
            </a:r>
            <a:r>
              <a:rPr lang="zh-CN" altLang="en-US" dirty="0"/>
              <a:t>应用背景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、理解：前后分离下的前端架构体系是怎样的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、学习并理解概念：“大前端”、“前端</a:t>
            </a:r>
            <a:r>
              <a:rPr lang="en-US" altLang="zh-CN" dirty="0" smtClean="0"/>
              <a:t>MVVM</a:t>
            </a:r>
            <a:r>
              <a:rPr lang="zh-CN" altLang="en-US" dirty="0" smtClean="0"/>
              <a:t>”（如何用）；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、学习、实践、思考“前端如何组件化</a:t>
            </a:r>
            <a:r>
              <a:rPr lang="zh-CN" altLang="en-US" dirty="0" smtClean="0"/>
              <a:t>”</a:t>
            </a:r>
            <a:r>
              <a:rPr lang="zh-CN" altLang="en-US" dirty="0"/>
              <a:t>（</a:t>
            </a:r>
            <a:r>
              <a:rPr lang="zh-CN" altLang="en-US" dirty="0" smtClean="0"/>
              <a:t>如何开发前端组件）；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/>
              <a:t>可以在</a:t>
            </a:r>
            <a:r>
              <a:rPr lang="en-US" altLang="zh-CN" dirty="0"/>
              <a:t>APP Demo</a:t>
            </a:r>
            <a:r>
              <a:rPr lang="zh-CN" altLang="en-US" dirty="0"/>
              <a:t>工程上记录实践例子；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6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“乐高”的方式，组装软件系统！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0" y="5183647"/>
            <a:ext cx="4715745" cy="149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5" y="3532345"/>
            <a:ext cx="1856387" cy="1229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135720"/>
            <a:ext cx="2641600" cy="15524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532345"/>
            <a:ext cx="1828800" cy="1270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452" y="1601462"/>
            <a:ext cx="2526025" cy="1545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499" y="3576353"/>
            <a:ext cx="2452300" cy="1226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675" y="3416266"/>
            <a:ext cx="1607825" cy="154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148482"/>
            <a:ext cx="2641600" cy="1504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1637238"/>
            <a:ext cx="3581400" cy="14734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9152" y="1663964"/>
            <a:ext cx="5944348" cy="15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应用系统</a:t>
            </a:r>
            <a:endParaRPr kumimoji="1" lang="en-US" altLang="zh-CN" sz="2400" dirty="0" smtClean="0"/>
          </a:p>
          <a:p>
            <a:pPr algn="ctr"/>
            <a:endParaRPr kumimoji="1" lang="en-US" altLang="zh-CN" sz="2400" dirty="0"/>
          </a:p>
          <a:p>
            <a:pPr algn="ctr"/>
            <a:r>
              <a:rPr kumimoji="1" lang="zh-CN" altLang="en-US" dirty="0" smtClean="0"/>
              <a:t>上海银行网点业务平台</a:t>
            </a:r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、吉宝</a:t>
            </a:r>
            <a:r>
              <a:rPr kumimoji="1" lang="en-US" altLang="zh-CN" dirty="0" smtClean="0"/>
              <a:t>O2O</a:t>
            </a:r>
            <a:r>
              <a:rPr kumimoji="1" lang="zh-CN" altLang="en-US" dirty="0" smtClean="0"/>
              <a:t>、淘宝</a:t>
            </a:r>
            <a:r>
              <a:rPr kumimoji="1" lang="en-US" altLang="zh-CN" dirty="0" smtClean="0"/>
              <a:t>...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80352" y="3319638"/>
            <a:ext cx="9843248" cy="1482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sz="1600" dirty="0" smtClean="0"/>
              <a:t>（前端：组件化；后端：微服务）</a:t>
            </a:r>
            <a:endParaRPr kumimoji="1"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45352" y="4975288"/>
            <a:ext cx="11024348" cy="171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Vue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React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  <a:p>
            <a:pPr algn="ctr"/>
            <a:r>
              <a:rPr kumimoji="1" lang="en-US" altLang="zh-CN" dirty="0" smtClean="0"/>
              <a:t>Java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＋＋、</a:t>
            </a:r>
            <a:r>
              <a:rPr kumimoji="1" lang="en-US" altLang="zh-CN" sz="1600" dirty="0" smtClean="0"/>
              <a:t>Python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＃、</a:t>
            </a:r>
            <a:r>
              <a:rPr kumimoji="1" lang="en-US" altLang="zh-CN" sz="1600" dirty="0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javascript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html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css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go...PL/SQL...</a:t>
            </a:r>
            <a:endParaRPr kumimoji="1" lang="zh-CN" altLang="en-US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545352" y="4973791"/>
            <a:ext cx="11024348" cy="1714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个人掌握</a:t>
            </a:r>
            <a:endParaRPr kumimoji="1" lang="zh-CN" altLang="en-US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1180352" y="3317793"/>
            <a:ext cx="9843248" cy="14828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FF00"/>
                </a:solidFill>
              </a:rPr>
              <a:t>团队框架</a:t>
            </a:r>
            <a:endParaRPr kumimoji="1" lang="en-US" altLang="zh-CN" sz="2400" dirty="0" smtClean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15233" y="1662119"/>
            <a:ext cx="5944348" cy="15092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客户需求</a:t>
            </a:r>
            <a:r>
              <a:rPr kumimoji="1" lang="en-US" altLang="zh-CN" sz="2400" dirty="0" smtClean="0"/>
              <a:t>——</a:t>
            </a:r>
            <a:r>
              <a:rPr kumimoji="1" lang="zh-CN" altLang="en-US" sz="2400" dirty="0" smtClean="0"/>
              <a:t>业务逻辑</a:t>
            </a:r>
            <a:endParaRPr kumimoji="1" lang="en-US" altLang="zh-CN" sz="2400" dirty="0"/>
          </a:p>
          <a:p>
            <a:pPr algn="ctr"/>
            <a:r>
              <a:rPr kumimoji="1" lang="zh-CN" altLang="en-US" sz="500" dirty="0" smtClean="0"/>
              <a:t> </a:t>
            </a:r>
            <a:endParaRPr kumimoji="1" lang="en-US" altLang="zh-CN" sz="500" dirty="0" smtClean="0"/>
          </a:p>
          <a:p>
            <a:pPr algn="ctr"/>
            <a:r>
              <a:rPr kumimoji="1" lang="zh-CN" altLang="en-US" dirty="0" smtClean="0"/>
              <a:t>（花钱买单）</a:t>
            </a:r>
            <a:endParaRPr kumimoji="1"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1180352" y="2987681"/>
            <a:ext cx="9843248" cy="2480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FFFF00"/>
                </a:solidFill>
              </a:rPr>
              <a:t>大（业务）组件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、限一个特定的业务域；（如：流水、授权认证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、完整功能闭环；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932" y="2488775"/>
            <a:ext cx="1469503" cy="10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大业务组件的定义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990164"/>
            <a:ext cx="12192000" cy="353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000" dirty="0" smtClean="0">
                <a:solidFill>
                  <a:srgbClr val="FFFF00"/>
                </a:solidFill>
              </a:rPr>
              <a:t>M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icro-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S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ervice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 B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usiness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C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omponent</a:t>
            </a:r>
          </a:p>
          <a:p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、只限定在一个特定的业务域内；（如：流水、授权认证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..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2000" dirty="0">
                <a:solidFill>
                  <a:srgbClr val="FFFF00"/>
                </a:solidFill>
              </a:rPr>
              <a:t>、具备业务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域内完整的功能闭环；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、能快速接入应用系统，承担应用功能；（微服务提供和调用）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3.1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、服务端</a:t>
            </a:r>
            <a:r>
              <a:rPr kumimoji="1" lang="zh-CN" altLang="en-US" sz="2000" dirty="0">
                <a:solidFill>
                  <a:srgbClr val="FFFF00"/>
                </a:solidFill>
              </a:rPr>
              <a:t>的大业务组件是一个微服务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3.2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、前端的大业务组件是一个独立的</a:t>
            </a:r>
            <a:r>
              <a:rPr kumimoji="1" lang="en-US" altLang="zh-CN" sz="2000" dirty="0" err="1" smtClean="0">
                <a:solidFill>
                  <a:srgbClr val="FFFF00"/>
                </a:solidFill>
              </a:rPr>
              <a:t>UI&amp;Ue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集合体（功能完善的代码片段）；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、必要时与其他组件平滑合体；（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CICD——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提供一种“仓储能力”管理大组件）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  <a:p>
            <a:r>
              <a:rPr kumimoji="1" lang="zh-CN" altLang="en-US" sz="2000" dirty="0">
                <a:solidFill>
                  <a:srgbClr val="FFFF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                      </a:t>
            </a:r>
            <a:r>
              <a:rPr kumimoji="1" lang="en-US" altLang="zh-CN" sz="20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FF00"/>
                </a:solidFill>
              </a:rPr>
              <a:t>、具有一致的监控治理机制；</a:t>
            </a:r>
            <a:endParaRPr kumimoji="1" lang="en-US" altLang="zh-CN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4" y="1292603"/>
            <a:ext cx="10515600" cy="1325563"/>
          </a:xfrm>
        </p:spPr>
        <p:txBody>
          <a:bodyPr/>
          <a:lstStyle/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A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跑车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30624" y="2156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B</a:t>
            </a:r>
            <a:r>
              <a:rPr kumimoji="1" lang="zh-CN" altLang="en-US" sz="3000" dirty="0" smtClean="0"/>
              <a:t>，你帮我造一辆</a:t>
            </a:r>
            <a:r>
              <a:rPr kumimoji="1" lang="zh-CN" altLang="en-US" sz="3000" dirty="0" smtClean="0">
                <a:solidFill>
                  <a:srgbClr val="C00000"/>
                </a:solidFill>
              </a:rPr>
              <a:t>越野车</a:t>
            </a:r>
            <a:r>
              <a:rPr kumimoji="1" lang="zh-CN" altLang="en-US" sz="3000" dirty="0" smtClean="0"/>
              <a:t>！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30624" y="3940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000" dirty="0" smtClean="0"/>
              <a:t>客户</a:t>
            </a:r>
            <a:r>
              <a:rPr kumimoji="1" lang="en-US" altLang="zh-CN" sz="3000" dirty="0" smtClean="0"/>
              <a:t>C</a:t>
            </a:r>
            <a:r>
              <a:rPr kumimoji="1" lang="zh-CN" altLang="en-US" sz="3000" dirty="0" smtClean="0"/>
              <a:t>，我只想要一辆手推车，搬搬货！</a:t>
            </a:r>
            <a:endParaRPr kumimoji="1" lang="zh-CN" altLang="en-US" sz="3000" dirty="0"/>
          </a:p>
        </p:txBody>
      </p:sp>
      <p:sp>
        <p:nvSpPr>
          <p:cNvPr id="8" name="文本框 7"/>
          <p:cNvSpPr txBox="1"/>
          <p:nvPr/>
        </p:nvSpPr>
        <p:spPr>
          <a:xfrm>
            <a:off x="7814331" y="4397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大组件用不上，依靠技术能力达成！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164435" y="480248"/>
            <a:ext cx="4808561" cy="3347179"/>
            <a:chOff x="6164435" y="480248"/>
            <a:chExt cx="4808561" cy="3347179"/>
          </a:xfrm>
        </p:grpSpPr>
        <p:sp>
          <p:nvSpPr>
            <p:cNvPr id="11" name="矩形 10"/>
            <p:cNvSpPr/>
            <p:nvPr/>
          </p:nvSpPr>
          <p:spPr>
            <a:xfrm>
              <a:off x="6754477" y="992995"/>
              <a:ext cx="1735670" cy="28344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dirty="0" smtClean="0">
                  <a:solidFill>
                    <a:srgbClr val="FFFF00"/>
                  </a:solidFill>
                </a:rPr>
                <a:t>已有</a:t>
              </a:r>
              <a:endParaRPr kumimoji="1"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164435" y="1803241"/>
              <a:ext cx="360609" cy="1120462"/>
            </a:xfrm>
            <a:prstGeom prst="rightBrace">
              <a:avLst>
                <a:gd name="adj1" fmla="val 7767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83729" y="1779230"/>
              <a:ext cx="87716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刹车片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引擎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变速箱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油箱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....</a:t>
              </a: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12625" y="480248"/>
              <a:ext cx="3475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dirty="0" smtClean="0"/>
                <a:t>大（业务）</a:t>
              </a:r>
              <a:r>
                <a:rPr kumimoji="1" lang="zh-CN" altLang="en-US" smtClean="0"/>
                <a:t>组件下应用系统开发</a:t>
              </a:r>
              <a:endParaRPr kumimoji="1" lang="en-US" altLang="zh-CN" dirty="0" smtClean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237326" y="984242"/>
              <a:ext cx="1735670" cy="283443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mtClean="0">
                  <a:solidFill>
                    <a:srgbClr val="FFFF00"/>
                  </a:solidFill>
                </a:rPr>
                <a:t>新建</a:t>
              </a:r>
              <a:endParaRPr kumimoji="1"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51163" y="1779230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车身轮廓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车门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轮胎</a:t>
              </a:r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237326" y="991208"/>
            <a:ext cx="1735670" cy="28344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FF00"/>
                </a:solidFill>
              </a:rPr>
              <a:t>业务逻辑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54882" y="982455"/>
            <a:ext cx="1735670" cy="28344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rgbClr val="FFFF00"/>
                </a:solidFill>
              </a:rPr>
              <a:t>Tools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>
            <a:off x="537884" y="4932677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</a:t>
            </a: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16" name="立方体 15"/>
          <p:cNvSpPr/>
          <p:nvPr/>
        </p:nvSpPr>
        <p:spPr>
          <a:xfrm>
            <a:off x="537884" y="3313503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Keppel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O2O...</a:t>
            </a:r>
            <a:endParaRPr kumimoji="1" lang="zh-CN" altLang="en-US" dirty="0"/>
          </a:p>
        </p:txBody>
      </p:sp>
      <p:sp>
        <p:nvSpPr>
          <p:cNvPr id="15" name="立方体 14"/>
          <p:cNvSpPr/>
          <p:nvPr/>
        </p:nvSpPr>
        <p:spPr>
          <a:xfrm>
            <a:off x="537884" y="1694329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客户需求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7468" y="173774"/>
            <a:ext cx="6687668" cy="57126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2400" smtClean="0">
                <a:solidFill>
                  <a:srgbClr val="FFFF00"/>
                </a:solidFill>
              </a:rPr>
              <a:t>大（业务）组件</a:t>
            </a:r>
            <a:endParaRPr kumimoji="1"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537884" y="75155"/>
            <a:ext cx="2241175" cy="18536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BRONS...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212567" y="1489500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程序开发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2623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32623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渠道服务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623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交易服务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2623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事件服务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2623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数据服务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前端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SQL)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2623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主机服务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2623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通道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77221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组织机构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7221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权限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7221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授权认证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77221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业务规则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7221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标准数据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77221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配置管理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7221" y="510031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即时通信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57678" y="943390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Xxx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57678" y="1646072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定时器服务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757678" y="23487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流水服务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57678" y="30300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日志服务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57678" y="3711398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批量服务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57678" y="4405854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培训服务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7468" y="5889816"/>
            <a:ext cx="6687667" cy="87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技术能力</a:t>
            </a:r>
            <a:endParaRPr kumimoji="1" lang="en-US" altLang="zh-CN" sz="2400" dirty="0" smtClean="0"/>
          </a:p>
          <a:p>
            <a:pPr algn="ctr"/>
            <a:r>
              <a:rPr kumimoji="1" lang="en-US" altLang="zh-CN" sz="500" dirty="0"/>
              <a:t> </a:t>
            </a:r>
            <a:endParaRPr kumimoji="1" lang="en-US" altLang="zh-CN" sz="500" dirty="0" smtClean="0"/>
          </a:p>
          <a:p>
            <a:pPr algn="ctr"/>
            <a:r>
              <a:rPr kumimoji="1" lang="en-US" altLang="zh-CN" sz="1600" dirty="0" smtClean="0"/>
              <a:t>AngularJS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Angular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Cordova...</a:t>
            </a:r>
          </a:p>
          <a:p>
            <a:pPr algn="ctr"/>
            <a:r>
              <a:rPr kumimoji="1" lang="en-US" altLang="zh-CN" sz="1600" dirty="0" err="1" smtClean="0"/>
              <a:t>Dubbo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MVC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Boot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Spring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Cloud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Shiro</a:t>
            </a:r>
            <a:r>
              <a:rPr kumimoji="1" lang="en-US" altLang="zh-CN" sz="1600" dirty="0" smtClean="0"/>
              <a:t>....</a:t>
            </a:r>
          </a:p>
        </p:txBody>
      </p:sp>
      <p:sp>
        <p:nvSpPr>
          <p:cNvPr id="41" name="右箭头 40"/>
          <p:cNvSpPr/>
          <p:nvPr/>
        </p:nvSpPr>
        <p:spPr>
          <a:xfrm>
            <a:off x="3212566" y="2873504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sp>
        <p:nvSpPr>
          <p:cNvPr id="42" name="右箭头 41"/>
          <p:cNvSpPr/>
          <p:nvPr/>
        </p:nvSpPr>
        <p:spPr>
          <a:xfrm>
            <a:off x="3212566" y="4249282"/>
            <a:ext cx="1757083" cy="10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监控治理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757678" y="5105476"/>
            <a:ext cx="1398494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知识库服务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71327" y="951616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轮播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71327" y="1654298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列表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71327" y="23569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导航栏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71327" y="30383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对话框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71327" y="3719624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Form</a:t>
            </a:r>
            <a:r>
              <a:rPr kumimoji="1" lang="zh-CN" altLang="en-US" dirty="0" smtClean="0">
                <a:solidFill>
                  <a:schemeClr val="bg1"/>
                </a:solidFill>
              </a:rPr>
              <a:t>表单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71327" y="4414080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翻页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371327" y="5113702"/>
            <a:ext cx="1398494" cy="609600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账号／金额</a:t>
            </a:r>
            <a:r>
              <a:rPr kumimoji="1" lang="en-US" altLang="zh-CN" dirty="0" smtClean="0">
                <a:solidFill>
                  <a:schemeClr val="bg1"/>
                </a:solidFill>
              </a:rPr>
              <a:t>...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5936" y="1183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建设能力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91517" y="2680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/>
              <a:t>仓储能力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251626" y="40904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mtClean="0"/>
              <a:t>自治能力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949" y="1942476"/>
            <a:ext cx="565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microsoft yahei" charset="-122"/>
              </a:rPr>
              <a:t>如：</a:t>
            </a:r>
            <a:r>
              <a:rPr lang="zh-CN" altLang="fr-FR" dirty="0" smtClean="0">
                <a:solidFill>
                  <a:srgbClr val="3F3F3F"/>
                </a:solidFill>
                <a:latin typeface="microsoft yahei" charset="-122"/>
              </a:rPr>
              <a:t>加上</a:t>
            </a:r>
            <a:r>
              <a:rPr lang="fr-FR" altLang="zh-CN" dirty="0">
                <a:solidFill>
                  <a:srgbClr val="3F3F3F"/>
                </a:solidFill>
                <a:latin typeface="microsoft yahei" charset="-122"/>
              </a:rPr>
              <a:t>@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EnableFeignClients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注解开启</a:t>
            </a:r>
            <a:r>
              <a:rPr lang="fr-FR" altLang="zh-CN" dirty="0" err="1">
                <a:solidFill>
                  <a:srgbClr val="3F3F3F"/>
                </a:solidFill>
                <a:latin typeface="microsoft yahei" charset="-122"/>
              </a:rPr>
              <a:t>Feign</a:t>
            </a:r>
            <a:r>
              <a:rPr lang="zh-CN" altLang="fr-FR" dirty="0">
                <a:solidFill>
                  <a:srgbClr val="3F3F3F"/>
                </a:solidFill>
                <a:latin typeface="microsoft yahei" charset="-122"/>
              </a:rPr>
              <a:t>的功能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800" dirty="0" smtClean="0"/>
              <a:t>Spring</a:t>
            </a:r>
            <a:r>
              <a:rPr kumimoji="1" lang="zh-CN" altLang="en-US" sz="3800" dirty="0" smtClean="0"/>
              <a:t> </a:t>
            </a:r>
            <a:r>
              <a:rPr kumimoji="1" lang="en-US" altLang="zh-CN" sz="3800" dirty="0" smtClean="0"/>
              <a:t>Boot</a:t>
            </a:r>
            <a:r>
              <a:rPr kumimoji="1" lang="zh-CN" altLang="en-US" sz="3800" dirty="0" smtClean="0"/>
              <a:t> 脚手架 ＋ </a:t>
            </a:r>
            <a:r>
              <a:rPr kumimoji="1" lang="en-US" altLang="zh-CN" sz="3800" dirty="0" smtClean="0"/>
              <a:t>@Enable*** </a:t>
            </a:r>
            <a:r>
              <a:rPr kumimoji="1" lang="zh-CN" altLang="en-US" sz="3800" dirty="0" smtClean="0"/>
              <a:t>开启</a:t>
            </a:r>
            <a:r>
              <a:rPr kumimoji="1" lang="en-US" altLang="zh-CN" sz="3800" dirty="0" smtClean="0"/>
              <a:t>*** </a:t>
            </a:r>
            <a:r>
              <a:rPr kumimoji="1" lang="zh-CN" altLang="en-US" sz="3800" dirty="0" smtClean="0"/>
              <a:t>功能</a:t>
            </a:r>
            <a:endParaRPr kumimoji="1" lang="zh-CN" altLang="en-US" sz="3800" dirty="0"/>
          </a:p>
        </p:txBody>
      </p:sp>
    </p:spTree>
    <p:extLst>
      <p:ext uri="{BB962C8B-B14F-4D97-AF65-F5344CB8AC3E}">
        <p14:creationId xmlns:p14="http://schemas.microsoft.com/office/powerpoint/2010/main" val="695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928034" y="2196537"/>
            <a:ext cx="7091691" cy="3030283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</a:t>
            </a:r>
            <a:r>
              <a:rPr kumimoji="1" lang="en-US" altLang="zh-CN" dirty="0" smtClean="0">
                <a:solidFill>
                  <a:schemeClr val="tx1"/>
                </a:solidFill>
              </a:rPr>
              <a:t>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33638" y="5675184"/>
            <a:ext cx="11730069" cy="1137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技术体系</a:t>
            </a:r>
            <a:endParaRPr kumimoji="1" lang="en-US" altLang="zh-CN" sz="1600" dirty="0" smtClean="0"/>
          </a:p>
        </p:txBody>
      </p:sp>
      <p:sp>
        <p:nvSpPr>
          <p:cNvPr id="189" name="立方体 188"/>
          <p:cNvSpPr/>
          <p:nvPr/>
        </p:nvSpPr>
        <p:spPr>
          <a:xfrm>
            <a:off x="3295535" y="5124972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</p:txBody>
      </p:sp>
      <p:sp>
        <p:nvSpPr>
          <p:cNvPr id="198" name="立方体 197"/>
          <p:cNvSpPr/>
          <p:nvPr/>
        </p:nvSpPr>
        <p:spPr>
          <a:xfrm>
            <a:off x="5098417" y="5100819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99" name="立方体 198"/>
          <p:cNvSpPr/>
          <p:nvPr/>
        </p:nvSpPr>
        <p:spPr>
          <a:xfrm>
            <a:off x="7050885" y="5087920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200" name="立方体 199"/>
          <p:cNvSpPr/>
          <p:nvPr/>
        </p:nvSpPr>
        <p:spPr>
          <a:xfrm>
            <a:off x="8799686" y="5101406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scaffold</a:t>
            </a:r>
            <a:endParaRPr kumimoji="1" lang="en-US" altLang="zh-CN" sz="1200" dirty="0" smtClean="0"/>
          </a:p>
        </p:txBody>
      </p:sp>
      <p:sp>
        <p:nvSpPr>
          <p:cNvPr id="100" name="椭圆 99"/>
          <p:cNvSpPr/>
          <p:nvPr/>
        </p:nvSpPr>
        <p:spPr>
          <a:xfrm>
            <a:off x="629940" y="302785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-18907"/>
            <a:ext cx="12192000" cy="481289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基于</a:t>
            </a:r>
            <a:r>
              <a:rPr kumimoji="1" lang="en-US" altLang="zh-CN" sz="2400" dirty="0" smtClean="0"/>
              <a:t>Spring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Cloud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系统</a:t>
            </a:r>
            <a:r>
              <a:rPr kumimoji="1" lang="zh-CN" altLang="en-US" sz="2400" dirty="0" smtClean="0"/>
              <a:t>架构</a:t>
            </a:r>
            <a:endParaRPr kumimoji="1" lang="zh-CN" altLang="en-US" sz="2400" dirty="0"/>
          </a:p>
        </p:txBody>
      </p:sp>
      <p:sp>
        <p:nvSpPr>
          <p:cNvPr id="46" name="椭圆 45"/>
          <p:cNvSpPr/>
          <p:nvPr/>
        </p:nvSpPr>
        <p:spPr>
          <a:xfrm>
            <a:off x="644659" y="1945441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854872" y="212177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644659" y="86054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854872" y="1011006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220749" y="450284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352342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XXX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729841" y="4489499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108714" y="4489499"/>
            <a:ext cx="1370953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Application</a:t>
            </a:r>
            <a:r>
              <a:rPr kumimoji="1" lang="en-US" altLang="zh-CN" sz="1200" smtClean="0"/>
              <a:t>-A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840153" y="3211317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12" name="罐形 11"/>
          <p:cNvSpPr/>
          <p:nvPr/>
        </p:nvSpPr>
        <p:spPr>
          <a:xfrm>
            <a:off x="-6188" y="83567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87438" y="1160345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536475" y="1352197"/>
            <a:ext cx="108184" cy="12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442849" y="1027525"/>
            <a:ext cx="201810" cy="336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7446314" y="1056341"/>
            <a:ext cx="2731506" cy="819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</a:t>
            </a:r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ip1:port,http://ip2:port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8753561" y="481060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064105" y="6845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079611" y="1364235"/>
            <a:ext cx="848423" cy="2347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 flipV="1">
            <a:off x="2079611" y="2449136"/>
            <a:ext cx="848423" cy="126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 flipV="1">
            <a:off x="2064892" y="3531545"/>
            <a:ext cx="863142" cy="180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/>
          <p:cNvSpPr/>
          <p:nvPr/>
        </p:nvSpPr>
        <p:spPr>
          <a:xfrm>
            <a:off x="7122242" y="376415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查询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856515" y="375067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T24-</a:t>
            </a:r>
            <a:r>
              <a:rPr kumimoji="1" lang="zh-CN" altLang="en-US" sz="1200" dirty="0" smtClean="0"/>
              <a:t>交易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2289901" y="89977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2471413" y="11429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74" name="罐形 73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2623813" y="1295382"/>
            <a:ext cx="980389" cy="370153"/>
            <a:chOff x="456975" y="1086691"/>
            <a:chExt cx="671737" cy="449037"/>
          </a:xfrm>
          <a:solidFill>
            <a:srgbClr val="00B0F0"/>
          </a:solidFill>
        </p:grpSpPr>
        <p:sp>
          <p:nvSpPr>
            <p:cNvPr id="80" name="罐形 79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471605" y="1127061"/>
              <a:ext cx="563062" cy="3360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 err="1">
                  <a:solidFill>
                    <a:schemeClr val="bg1"/>
                  </a:solidFill>
                </a:rPr>
                <a:t>r</a:t>
              </a:r>
              <a:r>
                <a:rPr kumimoji="1" lang="en-US" altLang="zh-CN" sz="1200" dirty="0" err="1" smtClean="0">
                  <a:solidFill>
                    <a:schemeClr val="bg1"/>
                  </a:solidFill>
                </a:rPr>
                <a:t>abbitmq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线箭头连接符 83"/>
          <p:cNvCxnSpPr>
            <a:stCxn id="28" idx="0"/>
            <a:endCxn id="167" idx="4"/>
          </p:cNvCxnSpPr>
          <p:nvPr/>
        </p:nvCxnSpPr>
        <p:spPr>
          <a:xfrm flipH="1" flipV="1">
            <a:off x="3007377" y="1907160"/>
            <a:ext cx="3466503" cy="28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4053377" y="91275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zookeeper</a:t>
            </a:r>
            <a:endParaRPr kumimoji="1" lang="zh-CN" altLang="en-US" sz="1400" dirty="0"/>
          </a:p>
        </p:txBody>
      </p:sp>
      <p:cxnSp>
        <p:nvCxnSpPr>
          <p:cNvPr id="91" name="直线箭头连接符 90"/>
          <p:cNvCxnSpPr>
            <a:stCxn id="28" idx="0"/>
            <a:endCxn id="85" idx="4"/>
          </p:cNvCxnSpPr>
          <p:nvPr/>
        </p:nvCxnSpPr>
        <p:spPr>
          <a:xfrm flipH="1" flipV="1">
            <a:off x="4770853" y="1920143"/>
            <a:ext cx="1703027" cy="276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5681383" y="901245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redis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4" y="707727"/>
            <a:ext cx="350229" cy="350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63" y="546385"/>
            <a:ext cx="549297" cy="549297"/>
          </a:xfrm>
          <a:prstGeom prst="rect">
            <a:avLst/>
          </a:prstGeom>
        </p:spPr>
      </p:pic>
      <p:cxnSp>
        <p:nvCxnSpPr>
          <p:cNvPr id="96" name="直线箭头连接符 95"/>
          <p:cNvCxnSpPr>
            <a:stCxn id="28" idx="0"/>
            <a:endCxn id="92" idx="4"/>
          </p:cNvCxnSpPr>
          <p:nvPr/>
        </p:nvCxnSpPr>
        <p:spPr>
          <a:xfrm flipH="1" flipV="1">
            <a:off x="6398859" y="1908635"/>
            <a:ext cx="75021" cy="287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1" y="678733"/>
            <a:ext cx="385434" cy="385434"/>
          </a:xfrm>
          <a:prstGeom prst="rect">
            <a:avLst/>
          </a:prstGeom>
        </p:spPr>
      </p:pic>
      <p:sp>
        <p:nvSpPr>
          <p:cNvPr id="101" name="椭圆 100"/>
          <p:cNvSpPr/>
          <p:nvPr/>
        </p:nvSpPr>
        <p:spPr>
          <a:xfrm>
            <a:off x="7806219" y="2378386"/>
            <a:ext cx="2011696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38" name="立方体 137"/>
          <p:cNvSpPr/>
          <p:nvPr/>
        </p:nvSpPr>
        <p:spPr>
          <a:xfrm>
            <a:off x="7908406" y="2332871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Ip1:port</a:t>
            </a:r>
            <a:endParaRPr kumimoji="1" lang="zh-CN" altLang="en-US" sz="1200" dirty="0"/>
          </a:p>
        </p:txBody>
      </p:sp>
      <p:sp>
        <p:nvSpPr>
          <p:cNvPr id="102" name="立方体 101"/>
          <p:cNvSpPr/>
          <p:nvPr/>
        </p:nvSpPr>
        <p:spPr>
          <a:xfrm>
            <a:off x="8652085" y="2539474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</a:p>
          <a:p>
            <a:pPr algn="ctr"/>
            <a:r>
              <a:rPr kumimoji="1" lang="en-US" altLang="zh-CN" sz="1200" dirty="0" smtClean="0"/>
              <a:t>Ip2:port</a:t>
            </a:r>
            <a:endParaRPr kumimoji="1" lang="zh-CN" altLang="en-US" sz="1200" dirty="0"/>
          </a:p>
        </p:txBody>
      </p:sp>
      <p:cxnSp>
        <p:nvCxnSpPr>
          <p:cNvPr id="104" name="直线箭头连接符 103"/>
          <p:cNvCxnSpPr>
            <a:stCxn id="19" idx="2"/>
            <a:endCxn id="102" idx="0"/>
          </p:cNvCxnSpPr>
          <p:nvPr/>
        </p:nvCxnSpPr>
        <p:spPr>
          <a:xfrm>
            <a:off x="8812067" y="1875445"/>
            <a:ext cx="429122" cy="66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 flipH="1">
            <a:off x="8497510" y="1875445"/>
            <a:ext cx="314557" cy="45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371834" y="5815953"/>
            <a:ext cx="4994625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前端技术（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Angular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Electron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Hybird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67560" y="6354264"/>
            <a:ext cx="4999624" cy="3917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开发阶段技术体系（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IDE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84912" y="6324615"/>
            <a:ext cx="5019088" cy="452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运行阶段技术体系（</a:t>
            </a:r>
            <a:r>
              <a:rPr kumimoji="1" lang="en-US" altLang="zh-CN" sz="1400" dirty="0" err="1" smtClean="0">
                <a:solidFill>
                  <a:schemeClr val="bg1"/>
                </a:solidFill>
              </a:rPr>
              <a:t>devops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94695" y="5819806"/>
            <a:ext cx="5014070" cy="39541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后端技术（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Boot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Spring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Cloud...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）</a:t>
            </a:r>
            <a:endParaRPr kumimoji="1"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756" y="4585639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10738969" y="4769106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74" name="直线箭头连接符 173"/>
          <p:cNvCxnSpPr>
            <a:stCxn id="28" idx="3"/>
            <a:endCxn id="172" idx="2"/>
          </p:cNvCxnSpPr>
          <p:nvPr/>
        </p:nvCxnSpPr>
        <p:spPr>
          <a:xfrm>
            <a:off x="10019725" y="3711679"/>
            <a:ext cx="509031" cy="1377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631731" y="4283960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832795" y="4489499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Develop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Web IDE</a:t>
            </a:r>
            <a:endParaRPr kumimoji="1" lang="zh-CN" altLang="en-US" sz="1200" dirty="0"/>
          </a:p>
        </p:txBody>
      </p:sp>
      <p:sp>
        <p:nvSpPr>
          <p:cNvPr id="183" name="上箭头 182"/>
          <p:cNvSpPr/>
          <p:nvPr/>
        </p:nvSpPr>
        <p:spPr>
          <a:xfrm>
            <a:off x="1098672" y="4078344"/>
            <a:ext cx="470517" cy="166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0542407" y="3488958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立方体 184"/>
          <p:cNvSpPr/>
          <p:nvPr/>
        </p:nvSpPr>
        <p:spPr>
          <a:xfrm>
            <a:off x="10752620" y="3672425"/>
            <a:ext cx="965351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workflow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cxnSp>
        <p:nvCxnSpPr>
          <p:cNvPr id="186" name="直线箭头连接符 185"/>
          <p:cNvCxnSpPr>
            <a:stCxn id="28" idx="3"/>
            <a:endCxn id="184" idx="2"/>
          </p:cNvCxnSpPr>
          <p:nvPr/>
        </p:nvCxnSpPr>
        <p:spPr>
          <a:xfrm>
            <a:off x="10019725" y="3711679"/>
            <a:ext cx="522682" cy="28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立方体 200"/>
          <p:cNvSpPr/>
          <p:nvPr/>
        </p:nvSpPr>
        <p:spPr>
          <a:xfrm>
            <a:off x="12322945" y="4372801"/>
            <a:ext cx="1056807" cy="65472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Scaffold</a:t>
            </a:r>
          </a:p>
          <a:p>
            <a:pPr algn="ctr"/>
            <a:r>
              <a:rPr kumimoji="1" lang="zh-CN" altLang="en-US" sz="1200" dirty="0" smtClean="0"/>
              <a:t>脚手架</a:t>
            </a:r>
            <a:endParaRPr kumimoji="1" lang="en-US" altLang="zh-CN" sz="1200" dirty="0" smtClean="0"/>
          </a:p>
        </p:txBody>
      </p:sp>
      <p:sp>
        <p:nvSpPr>
          <p:cNvPr id="202" name="立方体 201"/>
          <p:cNvSpPr/>
          <p:nvPr/>
        </p:nvSpPr>
        <p:spPr>
          <a:xfrm>
            <a:off x="3245648" y="2818668"/>
            <a:ext cx="1207590" cy="810371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r>
              <a:rPr kumimoji="1" lang="zh-CN" altLang="en-US" sz="1200" dirty="0" smtClean="0"/>
              <a:t>：根据业务领域开发的服务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圆角矩形 141"/>
          <p:cNvSpPr/>
          <p:nvPr/>
        </p:nvSpPr>
        <p:spPr>
          <a:xfrm>
            <a:off x="9234172" y="1895934"/>
            <a:ext cx="2300620" cy="3364066"/>
          </a:xfrm>
          <a:prstGeom prst="roundRect">
            <a:avLst>
              <a:gd name="adj" fmla="val 41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starter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065686" y="1895934"/>
            <a:ext cx="6014096" cy="3364066"/>
          </a:xfrm>
          <a:prstGeom prst="roundRect">
            <a:avLst>
              <a:gd name="adj" fmla="val 221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Micro-Service Component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1255524" y="418833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0" y="23259"/>
            <a:ext cx="12192000" cy="842682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Cloud</a:t>
            </a:r>
            <a:r>
              <a:rPr kumimoji="1" lang="zh-CN" altLang="en-US" sz="3200" dirty="0" smtClean="0"/>
              <a:t>的</a:t>
            </a:r>
            <a:r>
              <a:rPr kumimoji="1" lang="en-US" altLang="zh-CN" sz="3200" dirty="0" smtClean="0"/>
              <a:t>Tools</a:t>
            </a:r>
            <a:r>
              <a:rPr kumimoji="1" lang="zh-CN" altLang="en-US" sz="3200" dirty="0" smtClean="0"/>
              <a:t>能力架构</a:t>
            </a:r>
            <a:endParaRPr kumimoji="1" lang="zh-CN" altLang="en-US" sz="3200" dirty="0"/>
          </a:p>
        </p:txBody>
      </p:sp>
      <p:sp>
        <p:nvSpPr>
          <p:cNvPr id="46" name="椭圆 45"/>
          <p:cNvSpPr/>
          <p:nvPr/>
        </p:nvSpPr>
        <p:spPr>
          <a:xfrm>
            <a:off x="1255524" y="3077567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立方体 46"/>
          <p:cNvSpPr/>
          <p:nvPr/>
        </p:nvSpPr>
        <p:spPr>
          <a:xfrm>
            <a:off x="1465737" y="3253898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Eureka Server</a:t>
            </a:r>
            <a:endParaRPr kumimoji="1" lang="zh-CN" altLang="en-US" sz="1200" dirty="0"/>
          </a:p>
        </p:txBody>
      </p:sp>
      <p:sp>
        <p:nvSpPr>
          <p:cNvPr id="48" name="椭圆 47"/>
          <p:cNvSpPr/>
          <p:nvPr/>
        </p:nvSpPr>
        <p:spPr>
          <a:xfrm>
            <a:off x="1255524" y="1992666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立方体 48"/>
          <p:cNvSpPr/>
          <p:nvPr/>
        </p:nvSpPr>
        <p:spPr>
          <a:xfrm>
            <a:off x="1465737" y="2143132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sp>
        <p:nvSpPr>
          <p:cNvPr id="75" name="立方体 74"/>
          <p:cNvSpPr/>
          <p:nvPr/>
        </p:nvSpPr>
        <p:spPr>
          <a:xfrm>
            <a:off x="3365703" y="4513553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ABF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8" name="立方体 77"/>
          <p:cNvSpPr/>
          <p:nvPr/>
        </p:nvSpPr>
        <p:spPr>
          <a:xfrm>
            <a:off x="4497296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BusinessLog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79" name="立方体 78"/>
          <p:cNvSpPr/>
          <p:nvPr/>
        </p:nvSpPr>
        <p:spPr>
          <a:xfrm>
            <a:off x="12382872" y="1568076"/>
            <a:ext cx="1120865" cy="68467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应用</a:t>
            </a:r>
            <a:r>
              <a:rPr kumimoji="1" lang="en-US" altLang="zh-CN" dirty="0" smtClean="0">
                <a:solidFill>
                  <a:schemeClr val="tx1"/>
                </a:solidFill>
              </a:rPr>
              <a:t>Server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立方体 80"/>
          <p:cNvSpPr/>
          <p:nvPr/>
        </p:nvSpPr>
        <p:spPr>
          <a:xfrm>
            <a:off x="12402213" y="1"/>
            <a:ext cx="1120865" cy="764242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12384278" y="783295"/>
            <a:ext cx="1120865" cy="764242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Tools</a:t>
            </a:r>
          </a:p>
          <a:p>
            <a:pPr algn="ctr"/>
            <a:r>
              <a:rPr kumimoji="1" lang="en-US" altLang="zh-CN" dirty="0" smtClean="0"/>
              <a:t>MBC</a:t>
            </a:r>
            <a:endParaRPr kumimoji="1"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12382873" y="2370281"/>
            <a:ext cx="1140206" cy="5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集群</a:t>
            </a:r>
            <a:endParaRPr kumimoji="1"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5874795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SerialNo</a:t>
            </a:r>
            <a:endParaRPr kumimoji="1" lang="en-US" altLang="zh-CN" sz="1200" dirty="0" smtClean="0"/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89" name="立方体 88"/>
          <p:cNvSpPr/>
          <p:nvPr/>
        </p:nvSpPr>
        <p:spPr>
          <a:xfrm>
            <a:off x="7253669" y="4500212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。。</a:t>
            </a:r>
            <a:r>
              <a:rPr kumimoji="1" lang="en-US" altLang="zh-CN" sz="1200" dirty="0" smtClean="0"/>
              <a:t>A/hello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93" name="形状 4"/>
          <p:cNvSpPr/>
          <p:nvPr/>
        </p:nvSpPr>
        <p:spPr>
          <a:xfrm>
            <a:off x="12639098" y="3517000"/>
            <a:ext cx="505316" cy="505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180" tIns="43180" rIns="43180" bIns="4318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/>
          </a:p>
        </p:txBody>
      </p:sp>
      <p:grpSp>
        <p:nvGrpSpPr>
          <p:cNvPr id="8" name="组 7"/>
          <p:cNvGrpSpPr/>
          <p:nvPr/>
        </p:nvGrpSpPr>
        <p:grpSpPr>
          <a:xfrm>
            <a:off x="12348156" y="3116185"/>
            <a:ext cx="1087200" cy="1087200"/>
            <a:chOff x="10350816" y="3225912"/>
            <a:chExt cx="1087200" cy="1087200"/>
          </a:xfrm>
        </p:grpSpPr>
        <p:grpSp>
          <p:nvGrpSpPr>
            <p:cNvPr id="94" name="组 9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95" name="形状 9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583578" y="3606644"/>
              <a:ext cx="744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chemeClr val="bg1"/>
                  </a:solidFill>
                </a:rPr>
                <a:t>Starter</a:t>
              </a: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立方体 98"/>
          <p:cNvSpPr/>
          <p:nvPr/>
        </p:nvSpPr>
        <p:spPr>
          <a:xfrm>
            <a:off x="1465737" y="437180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Service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smtClean="0"/>
              <a:t>Governor</a:t>
            </a:r>
            <a:endParaRPr kumimoji="1" lang="zh-CN" altLang="en-US" sz="1200" dirty="0"/>
          </a:p>
        </p:txBody>
      </p:sp>
      <p:sp>
        <p:nvSpPr>
          <p:cNvPr id="9" name="棱台 8"/>
          <p:cNvSpPr/>
          <p:nvPr/>
        </p:nvSpPr>
        <p:spPr>
          <a:xfrm>
            <a:off x="1255523" y="5396602"/>
            <a:ext cx="10279269" cy="411351"/>
          </a:xfrm>
          <a:prstGeom prst="bevel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CICD</a:t>
            </a:r>
            <a:endParaRPr kumimoji="1" lang="zh-CN" altLang="en-US" dirty="0"/>
          </a:p>
        </p:txBody>
      </p:sp>
      <p:grpSp>
        <p:nvGrpSpPr>
          <p:cNvPr id="111" name="组 110"/>
          <p:cNvGrpSpPr/>
          <p:nvPr/>
        </p:nvGrpSpPr>
        <p:grpSpPr>
          <a:xfrm>
            <a:off x="10050889" y="4500212"/>
            <a:ext cx="727200" cy="727200"/>
            <a:chOff x="10350816" y="3225912"/>
            <a:chExt cx="1087200" cy="1087200"/>
          </a:xfrm>
        </p:grpSpPr>
        <p:grpSp>
          <p:nvGrpSpPr>
            <p:cNvPr id="112" name="组 111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115" name="形状 114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6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113" name="文本框 112"/>
            <p:cNvSpPr txBox="1"/>
            <p:nvPr/>
          </p:nvSpPr>
          <p:spPr>
            <a:xfrm>
              <a:off x="10516255" y="3433383"/>
              <a:ext cx="744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主机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通道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下箭头 9"/>
          <p:cNvSpPr/>
          <p:nvPr/>
        </p:nvSpPr>
        <p:spPr>
          <a:xfrm>
            <a:off x="2638867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1698" y="636363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开发、测试，质量保障</a:t>
            </a:r>
            <a:endParaRPr kumimoji="1" lang="zh-CN" altLang="en-US" dirty="0"/>
          </a:p>
        </p:txBody>
      </p:sp>
      <p:sp>
        <p:nvSpPr>
          <p:cNvPr id="129" name="下箭头 128"/>
          <p:cNvSpPr/>
          <p:nvPr/>
        </p:nvSpPr>
        <p:spPr>
          <a:xfrm>
            <a:off x="8427792" y="5944555"/>
            <a:ext cx="426819" cy="1774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8202619" y="63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部署包</a:t>
            </a:r>
            <a:endParaRPr kumimoji="1" lang="zh-CN" altLang="en-US" dirty="0"/>
          </a:p>
        </p:txBody>
      </p:sp>
      <p:sp>
        <p:nvSpPr>
          <p:cNvPr id="12" name="罐形 11"/>
          <p:cNvSpPr/>
          <p:nvPr/>
        </p:nvSpPr>
        <p:spPr>
          <a:xfrm>
            <a:off x="424309" y="1951281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git</a:t>
            </a:r>
            <a:endParaRPr kumimoji="1" lang="zh-CN" altLang="en-US" sz="1200" dirty="0"/>
          </a:p>
        </p:txBody>
      </p:sp>
      <p:sp>
        <p:nvSpPr>
          <p:cNvPr id="135" name="罐形 134"/>
          <p:cNvSpPr/>
          <p:nvPr/>
        </p:nvSpPr>
        <p:spPr>
          <a:xfrm>
            <a:off x="517935" y="2275953"/>
            <a:ext cx="449037" cy="3837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svn</a:t>
            </a:r>
            <a:endParaRPr kumimoji="1" lang="zh-CN" altLang="en-US" sz="1200" dirty="0"/>
          </a:p>
        </p:txBody>
      </p:sp>
      <p:cxnSp>
        <p:nvCxnSpPr>
          <p:cNvPr id="14" name="曲线连接符 13"/>
          <p:cNvCxnSpPr>
            <a:stCxn id="48" idx="2"/>
            <a:endCxn id="135" idx="4"/>
          </p:cNvCxnSpPr>
          <p:nvPr/>
        </p:nvCxnSpPr>
        <p:spPr>
          <a:xfrm rot="10800000">
            <a:off x="966972" y="2467805"/>
            <a:ext cx="288552" cy="28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曲线连接符 135"/>
          <p:cNvCxnSpPr>
            <a:stCxn id="48" idx="2"/>
            <a:endCxn id="12" idx="4"/>
          </p:cNvCxnSpPr>
          <p:nvPr/>
        </p:nvCxnSpPr>
        <p:spPr>
          <a:xfrm rot="10800000">
            <a:off x="873346" y="2143133"/>
            <a:ext cx="382178" cy="353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棱台 17"/>
          <p:cNvSpPr/>
          <p:nvPr/>
        </p:nvSpPr>
        <p:spPr>
          <a:xfrm>
            <a:off x="10259953" y="6121045"/>
            <a:ext cx="1270685" cy="610994"/>
          </a:xfrm>
          <a:prstGeom prst="beve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蓝鲸</a:t>
            </a:r>
            <a:endParaRPr kumimoji="1"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立方体 136"/>
          <p:cNvSpPr/>
          <p:nvPr/>
        </p:nvSpPr>
        <p:spPr>
          <a:xfrm>
            <a:off x="6404148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38" name="立方体 137"/>
          <p:cNvSpPr/>
          <p:nvPr/>
        </p:nvSpPr>
        <p:spPr>
          <a:xfrm>
            <a:off x="7677314" y="2019050"/>
            <a:ext cx="1014526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Open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9" name="框架 18"/>
          <p:cNvSpPr/>
          <p:nvPr/>
        </p:nvSpPr>
        <p:spPr>
          <a:xfrm>
            <a:off x="6121020" y="1256824"/>
            <a:ext cx="2947501" cy="502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负载均衡（硬件负载、软件负载）</a:t>
            </a:r>
            <a:endParaRPr kumimoji="1"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kumimoji="1"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ip:port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7488322" y="709055"/>
            <a:ext cx="225173" cy="47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795825" y="282727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外部系统调用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ip:port</a:t>
            </a:r>
            <a:r>
              <a:rPr kumimoji="1" lang="en-US" altLang="zh-CN" dirty="0" smtClean="0"/>
              <a:t>/a-service/hello</a:t>
            </a:r>
            <a:endParaRPr kumimoji="1" lang="zh-CN" altLang="en-US" dirty="0"/>
          </a:p>
        </p:txBody>
      </p:sp>
      <p:cxnSp>
        <p:nvCxnSpPr>
          <p:cNvPr id="23" name="直线箭头连接符 22"/>
          <p:cNvCxnSpPr>
            <a:stCxn id="19" idx="2"/>
            <a:endCxn id="137" idx="0"/>
          </p:cNvCxnSpPr>
          <p:nvPr/>
        </p:nvCxnSpPr>
        <p:spPr>
          <a:xfrm flipH="1">
            <a:off x="6993252" y="1759332"/>
            <a:ext cx="601519" cy="25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箭头连接符 138"/>
          <p:cNvCxnSpPr>
            <a:stCxn id="19" idx="2"/>
            <a:endCxn id="138" idx="0"/>
          </p:cNvCxnSpPr>
          <p:nvPr/>
        </p:nvCxnSpPr>
        <p:spPr>
          <a:xfrm>
            <a:off x="7594771" y="1759332"/>
            <a:ext cx="671647" cy="25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8" idx="1"/>
            <a:endCxn id="48" idx="6"/>
          </p:cNvCxnSpPr>
          <p:nvPr/>
        </p:nvCxnSpPr>
        <p:spPr>
          <a:xfrm flipH="1" flipV="1">
            <a:off x="2690476" y="2496361"/>
            <a:ext cx="375210" cy="10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/>
          <p:cNvCxnSpPr>
            <a:stCxn id="28" idx="1"/>
            <a:endCxn id="46" idx="6"/>
          </p:cNvCxnSpPr>
          <p:nvPr/>
        </p:nvCxnSpPr>
        <p:spPr>
          <a:xfrm flipH="1">
            <a:off x="2690476" y="3577967"/>
            <a:ext cx="375210" cy="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/>
          <p:cNvCxnSpPr>
            <a:stCxn id="28" idx="1"/>
            <a:endCxn id="100" idx="6"/>
          </p:cNvCxnSpPr>
          <p:nvPr/>
        </p:nvCxnSpPr>
        <p:spPr>
          <a:xfrm flipH="1">
            <a:off x="2690476" y="3577967"/>
            <a:ext cx="375210" cy="111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 142"/>
          <p:cNvGrpSpPr/>
          <p:nvPr/>
        </p:nvGrpSpPr>
        <p:grpSpPr>
          <a:xfrm>
            <a:off x="9323689" y="4488971"/>
            <a:ext cx="727200" cy="785103"/>
            <a:chOff x="10350816" y="3225912"/>
            <a:chExt cx="1087200" cy="1173768"/>
          </a:xfrm>
        </p:grpSpPr>
        <p:grpSp>
          <p:nvGrpSpPr>
            <p:cNvPr id="144" name="组 143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146" name="形状 145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7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145" name="文本框 144"/>
            <p:cNvSpPr txBox="1"/>
            <p:nvPr/>
          </p:nvSpPr>
          <p:spPr>
            <a:xfrm>
              <a:off x="10516255" y="3433383"/>
              <a:ext cx="744064" cy="96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主机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服务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组 147"/>
          <p:cNvGrpSpPr/>
          <p:nvPr/>
        </p:nvGrpSpPr>
        <p:grpSpPr>
          <a:xfrm>
            <a:off x="9319589" y="2300973"/>
            <a:ext cx="727200" cy="785103"/>
            <a:chOff x="10350816" y="3225912"/>
            <a:chExt cx="1087200" cy="1173768"/>
          </a:xfrm>
        </p:grpSpPr>
        <p:grpSp>
          <p:nvGrpSpPr>
            <p:cNvPr id="149" name="组 148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151" name="形状 150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  <a:ln>
                <a:solidFill>
                  <a:srgbClr val="C00000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52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10516255" y="3433383"/>
              <a:ext cx="744064" cy="96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业务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日志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组 154"/>
          <p:cNvGrpSpPr/>
          <p:nvPr/>
        </p:nvGrpSpPr>
        <p:grpSpPr>
          <a:xfrm>
            <a:off x="10769890" y="4507249"/>
            <a:ext cx="727200" cy="727200"/>
            <a:chOff x="10350816" y="3225912"/>
            <a:chExt cx="1087200" cy="1087200"/>
          </a:xfrm>
        </p:grpSpPr>
        <p:grpSp>
          <p:nvGrpSpPr>
            <p:cNvPr id="156" name="组 155"/>
            <p:cNvGrpSpPr/>
            <p:nvPr/>
          </p:nvGrpSpPr>
          <p:grpSpPr>
            <a:xfrm>
              <a:off x="10350816" y="3225912"/>
              <a:ext cx="1087200" cy="1087200"/>
              <a:chOff x="2059093" y="1192106"/>
              <a:chExt cx="2167466" cy="2167466"/>
            </a:xfrm>
          </p:grpSpPr>
          <p:sp>
            <p:nvSpPr>
              <p:cNvPr id="158" name="形状 157"/>
              <p:cNvSpPr/>
              <p:nvPr/>
            </p:nvSpPr>
            <p:spPr>
              <a:xfrm>
                <a:off x="2059093" y="1192106"/>
                <a:ext cx="2167466" cy="2167466"/>
              </a:xfrm>
              <a:prstGeom prst="gear6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9" name="形状 4"/>
              <p:cNvSpPr/>
              <p:nvPr/>
            </p:nvSpPr>
            <p:spPr>
              <a:xfrm>
                <a:off x="2604759" y="1741070"/>
                <a:ext cx="1076134" cy="1069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3400" kern="1200"/>
              </a:p>
            </p:txBody>
          </p:sp>
        </p:grpSp>
        <p:sp>
          <p:nvSpPr>
            <p:cNvPr id="157" name="文本框 156"/>
            <p:cNvSpPr txBox="1"/>
            <p:nvPr/>
          </p:nvSpPr>
          <p:spPr>
            <a:xfrm>
              <a:off x="10538304" y="3521579"/>
              <a:ext cx="744064" cy="690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 smtClean="0">
                  <a:solidFill>
                    <a:schemeClr val="bg1"/>
                  </a:solidFill>
                </a:rPr>
                <a:t>渠道</a:t>
              </a:r>
              <a:endParaRPr kumimoji="1" lang="en-US" altLang="zh-CN" sz="1200" b="1" dirty="0" smtClean="0">
                <a:solidFill>
                  <a:schemeClr val="bg1"/>
                </a:solidFill>
              </a:endParaRPr>
            </a:p>
            <a:p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0" name="立方体 159"/>
          <p:cNvSpPr/>
          <p:nvPr/>
        </p:nvSpPr>
        <p:spPr>
          <a:xfrm>
            <a:off x="7249354" y="3531603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T24</a:t>
            </a:r>
          </a:p>
          <a:p>
            <a:pPr algn="ctr"/>
            <a:r>
              <a:rPr kumimoji="1" lang="en-US" altLang="zh-CN" sz="1200" dirty="0" smtClean="0"/>
              <a:t>Service</a:t>
            </a:r>
            <a:endParaRPr kumimoji="1" lang="zh-CN" altLang="en-US" sz="1200" dirty="0"/>
          </a:p>
        </p:txBody>
      </p:sp>
      <p:sp>
        <p:nvSpPr>
          <p:cNvPr id="161" name="立方体 160"/>
          <p:cNvSpPr/>
          <p:nvPr/>
        </p:nvSpPr>
        <p:spPr>
          <a:xfrm>
            <a:off x="5983627" y="3518120"/>
            <a:ext cx="1207590" cy="654728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smtClean="0"/>
              <a:t>T24</a:t>
            </a:r>
          </a:p>
          <a:p>
            <a:pPr algn="ctr"/>
            <a:r>
              <a:rPr kumimoji="1" lang="en-US" altLang="zh-CN" sz="1200" smtClean="0"/>
              <a:t>Service</a:t>
            </a:r>
            <a:endParaRPr kumimoji="1" lang="zh-CN" altLang="en-US" sz="1200" dirty="0"/>
          </a:p>
        </p:txBody>
      </p:sp>
      <p:sp>
        <p:nvSpPr>
          <p:cNvPr id="167" name="椭圆 166"/>
          <p:cNvSpPr/>
          <p:nvPr/>
        </p:nvSpPr>
        <p:spPr>
          <a:xfrm>
            <a:off x="1255524" y="903023"/>
            <a:ext cx="1434952" cy="1007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立方体 167"/>
          <p:cNvSpPr/>
          <p:nvPr/>
        </p:nvSpPr>
        <p:spPr>
          <a:xfrm>
            <a:off x="1465737" y="1040129"/>
            <a:ext cx="1014526" cy="654728"/>
          </a:xfrm>
          <a:prstGeom prst="cub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Bus</a:t>
            </a:r>
          </a:p>
          <a:p>
            <a:pPr algn="ctr"/>
            <a:r>
              <a:rPr kumimoji="1" lang="en-US" altLang="zh-CN" sz="1200" dirty="0" smtClean="0"/>
              <a:t>Server</a:t>
            </a:r>
            <a:endParaRPr kumimoji="1" lang="zh-CN" altLang="en-US" sz="1200" dirty="0"/>
          </a:p>
        </p:txBody>
      </p:sp>
      <p:grpSp>
        <p:nvGrpSpPr>
          <p:cNvPr id="42" name="组 41"/>
          <p:cNvGrpSpPr/>
          <p:nvPr/>
        </p:nvGrpSpPr>
        <p:grpSpPr>
          <a:xfrm>
            <a:off x="312958" y="1077434"/>
            <a:ext cx="671737" cy="370153"/>
            <a:chOff x="456975" y="1086691"/>
            <a:chExt cx="671737" cy="449037"/>
          </a:xfrm>
        </p:grpSpPr>
        <p:sp>
          <p:nvSpPr>
            <p:cNvPr id="169" name="罐形 168"/>
            <p:cNvSpPr/>
            <p:nvPr/>
          </p:nvSpPr>
          <p:spPr>
            <a:xfrm rot="5400000">
              <a:off x="568325" y="975341"/>
              <a:ext cx="449037" cy="67173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1605" y="1127061"/>
              <a:ext cx="574196" cy="27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</a:rPr>
                <a:t>rabbit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曲线连接符 43"/>
          <p:cNvCxnSpPr>
            <a:stCxn id="167" idx="2"/>
            <a:endCxn id="169" idx="1"/>
          </p:cNvCxnSpPr>
          <p:nvPr/>
        </p:nvCxnSpPr>
        <p:spPr>
          <a:xfrm rot="10800000">
            <a:off x="984696" y="1262512"/>
            <a:ext cx="270829" cy="1442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645458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超柜</a:t>
            </a:r>
            <a:endParaRPr kumimoji="1" lang="zh-CN" altLang="en-US" dirty="0"/>
          </a:p>
        </p:txBody>
      </p:sp>
      <p:sp>
        <p:nvSpPr>
          <p:cNvPr id="51" name="立方体 50"/>
          <p:cNvSpPr/>
          <p:nvPr/>
        </p:nvSpPr>
        <p:spPr>
          <a:xfrm>
            <a:off x="4069976" y="5217459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柜面</a:t>
            </a:r>
            <a:endParaRPr kumimoji="1" lang="zh-CN" altLang="en-US" dirty="0"/>
          </a:p>
        </p:txBody>
      </p:sp>
      <p:sp>
        <p:nvSpPr>
          <p:cNvPr id="52" name="立方体 51"/>
          <p:cNvSpPr/>
          <p:nvPr/>
        </p:nvSpPr>
        <p:spPr>
          <a:xfrm>
            <a:off x="7494494" y="5181600"/>
            <a:ext cx="3424518" cy="14702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开源拓展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35624" y="588009"/>
            <a:ext cx="6795246" cy="351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后端：赵春海</a:t>
            </a:r>
            <a:endParaRPr kumimoji="1" lang="en-US" altLang="zh-CN" dirty="0" smtClean="0">
              <a:solidFill>
                <a:srgbClr val="FFFF00"/>
              </a:solidFill>
            </a:endParaRPr>
          </a:p>
          <a:p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、微服务下如何实现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事务</a:t>
            </a:r>
            <a:r>
              <a:rPr lang="zh-CN" altLang="en-US" dirty="0"/>
              <a:t>一致性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日志</a:t>
            </a:r>
            <a:r>
              <a:rPr lang="zh-CN" altLang="en-US" dirty="0"/>
              <a:t>追踪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微服务架构下，如何进行单元测试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、进行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SpringCould</a:t>
            </a:r>
            <a:r>
              <a:rPr lang="zh-CN" altLang="en-US" dirty="0" smtClean="0"/>
              <a:t>的学习对比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以实现</a:t>
            </a:r>
            <a:r>
              <a:rPr lang="en-US" altLang="zh-CN" dirty="0" smtClean="0"/>
              <a:t>Tools</a:t>
            </a:r>
            <a:r>
              <a:rPr lang="zh-CN" altLang="en-US" dirty="0" smtClean="0"/>
              <a:t>为应用背景（给出回答：我们该用哪个？）；</a:t>
            </a:r>
            <a:endParaRPr lang="en-US" altLang="zh-CN" dirty="0" smtClean="0"/>
          </a:p>
          <a:p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635624" y="4374776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上箭头 54"/>
          <p:cNvSpPr/>
          <p:nvPr/>
        </p:nvSpPr>
        <p:spPr>
          <a:xfrm>
            <a:off x="8256495" y="4419600"/>
            <a:ext cx="950258" cy="44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11353</TotalTime>
  <Words>1195</Words>
  <Application>Microsoft Macintosh PowerPoint</Application>
  <PresentationFormat>宽屏</PresentationFormat>
  <Paragraphs>258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DengXian Light</vt:lpstr>
      <vt:lpstr>microsoft yahei</vt:lpstr>
      <vt:lpstr>Wingdings</vt:lpstr>
      <vt:lpstr>Arial</vt:lpstr>
      <vt:lpstr>Office 主题</vt:lpstr>
      <vt:lpstr>2018 Tools</vt:lpstr>
      <vt:lpstr>用 “乐高”的方式，组装软件系统！</vt:lpstr>
      <vt:lpstr>大业务组件的定义</vt:lpstr>
      <vt:lpstr>客户A，你帮我造一辆跑车！</vt:lpstr>
      <vt:lpstr>PowerPoint 演示文稿</vt:lpstr>
      <vt:lpstr>Spring Boot 脚手架 ＋ @Enable*** 开启*** 功能</vt:lpstr>
      <vt:lpstr>基于Spring Cloud的Tools系统架构</vt:lpstr>
      <vt:lpstr>基于Spring Cloud的Tools能力架构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Tools</dc:title>
  <dc:creator>史云来</dc:creator>
  <cp:lastModifiedBy>史云来</cp:lastModifiedBy>
  <cp:revision>258</cp:revision>
  <dcterms:created xsi:type="dcterms:W3CDTF">2018-02-09T05:19:56Z</dcterms:created>
  <dcterms:modified xsi:type="dcterms:W3CDTF">2018-02-27T05:24:31Z</dcterms:modified>
</cp:coreProperties>
</file>